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85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77B88345-5EAE-4D0C-A131-F285DAD65932}" type="datetimeFigureOut">
              <a:rPr lang="en-US" smtClean="0"/>
              <a:t>8/7/2013</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CBB67E8A-943D-40DD-B8DA-F50B815E8EF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B88345-5EAE-4D0C-A131-F285DAD65932}" type="datetimeFigureOut">
              <a:rPr lang="en-US" smtClean="0"/>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B67E8A-943D-40DD-B8DA-F50B815E8EF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B88345-5EAE-4D0C-A131-F285DAD65932}" type="datetimeFigureOut">
              <a:rPr lang="en-US" smtClean="0"/>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B67E8A-943D-40DD-B8DA-F50B815E8EF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7B88345-5EAE-4D0C-A131-F285DAD65932}" type="datetimeFigureOut">
              <a:rPr lang="en-US" smtClean="0"/>
              <a:t>8/7/2013</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CBB67E8A-943D-40DD-B8DA-F50B815E8EF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77B88345-5EAE-4D0C-A131-F285DAD65932}" type="datetimeFigureOut">
              <a:rPr lang="en-US" smtClean="0"/>
              <a:t>8/7/2013</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CBB67E8A-943D-40DD-B8DA-F50B815E8EF0}"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77B88345-5EAE-4D0C-A131-F285DAD65932}" type="datetimeFigureOut">
              <a:rPr lang="en-US" smtClean="0"/>
              <a:t>8/7/2013</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CBB67E8A-943D-40DD-B8DA-F50B815E8EF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77B88345-5EAE-4D0C-A131-F285DAD65932}" type="datetimeFigureOut">
              <a:rPr lang="en-US" smtClean="0"/>
              <a:t>8/7/2013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CBB67E8A-943D-40DD-B8DA-F50B815E8EF0}"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7B88345-5EAE-4D0C-A131-F285DAD65932}" type="datetimeFigureOut">
              <a:rPr lang="en-US" smtClean="0"/>
              <a:t>8/7/2013</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B67E8A-943D-40DD-B8DA-F50B815E8EF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7B88345-5EAE-4D0C-A131-F285DAD65932}" type="datetimeFigureOut">
              <a:rPr lang="en-US" smtClean="0"/>
              <a:t>8/7/2013</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B67E8A-943D-40DD-B8DA-F50B815E8EF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7B88345-5EAE-4D0C-A131-F285DAD65932}" type="datetimeFigureOut">
              <a:rPr lang="en-US" smtClean="0"/>
              <a:t>8/7/2013</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B67E8A-943D-40DD-B8DA-F50B815E8EF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77B88345-5EAE-4D0C-A131-F285DAD65932}" type="datetimeFigureOut">
              <a:rPr lang="en-US" smtClean="0"/>
              <a:t>8/7/2013</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CBB67E8A-943D-40DD-B8DA-F50B815E8EF0}"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77B88345-5EAE-4D0C-A131-F285DAD65932}" type="datetimeFigureOut">
              <a:rPr lang="en-US" smtClean="0"/>
              <a:t>8/7/2013</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BB67E8A-943D-40DD-B8DA-F50B815E8EF0}"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Arabic Typesetting" pitchFamily="66" charset="-78"/>
                <a:cs typeface="Arabic Typesetting" pitchFamily="66" charset="-78"/>
              </a:rPr>
              <a:t>Three types of economies</a:t>
            </a:r>
            <a:endParaRPr lang="en-US" b="1" dirty="0">
              <a:latin typeface="Arabic Typesetting" pitchFamily="66" charset="-78"/>
              <a:cs typeface="Arabic Typesetting" pitchFamily="66" charset="-78"/>
            </a:endParaRPr>
          </a:p>
        </p:txBody>
      </p:sp>
      <p:sp>
        <p:nvSpPr>
          <p:cNvPr id="3" name="Subtitle 2"/>
          <p:cNvSpPr>
            <a:spLocks noGrp="1"/>
          </p:cNvSpPr>
          <p:nvPr>
            <p:ph type="subTitle" idx="1"/>
          </p:nvPr>
        </p:nvSpPr>
        <p:spPr/>
        <p:txBody>
          <a:bodyPr>
            <a:normAutofit/>
          </a:bodyPr>
          <a:lstStyle/>
          <a:p>
            <a:r>
              <a:rPr lang="en-US" sz="3200" dirty="0" smtClean="0">
                <a:latin typeface="Arabic Typesetting" pitchFamily="66" charset="-78"/>
                <a:cs typeface="Arabic Typesetting" pitchFamily="66" charset="-78"/>
              </a:rPr>
              <a:t>Economics 101: Capitalism, Communism, and Mixed Economies</a:t>
            </a:r>
            <a:endParaRPr lang="en-US" sz="3200" dirty="0">
              <a:latin typeface="Arabic Typesetting" pitchFamily="66" charset="-78"/>
              <a:cs typeface="Arabic Typesetting" pitchFamily="66" charset="-78"/>
            </a:endParaRPr>
          </a:p>
        </p:txBody>
      </p:sp>
      <p:pic>
        <p:nvPicPr>
          <p:cNvPr id="4" name="Picture 3"/>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04800" y="200891"/>
            <a:ext cx="6000750" cy="408512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1099954"/>
            <a:ext cx="3048000" cy="3186063"/>
          </a:xfrm>
          <a:prstGeom prst="rect">
            <a:avLst/>
          </a:prstGeom>
        </p:spPr>
      </p:pic>
    </p:spTree>
    <p:extLst>
      <p:ext uri="{BB962C8B-B14F-4D97-AF65-F5344CB8AC3E}">
        <p14:creationId xmlns:p14="http://schemas.microsoft.com/office/powerpoint/2010/main" val="20082972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latin typeface="Arabic Typesetting" pitchFamily="66" charset="-78"/>
                <a:cs typeface="Arabic Typesetting" pitchFamily="66" charset="-78"/>
              </a:rPr>
              <a:t>Command economies in history</a:t>
            </a:r>
            <a:endParaRPr lang="en-US" b="1" dirty="0">
              <a:latin typeface="Arabic Typesetting" pitchFamily="66" charset="-78"/>
              <a:cs typeface="Arabic Typesetting" pitchFamily="66" charset="-78"/>
            </a:endParaRPr>
          </a:p>
        </p:txBody>
      </p:sp>
      <p:sp>
        <p:nvSpPr>
          <p:cNvPr id="5" name="Text Placeholder 4"/>
          <p:cNvSpPr>
            <a:spLocks noGrp="1"/>
          </p:cNvSpPr>
          <p:nvPr>
            <p:ph type="body" idx="1"/>
          </p:nvPr>
        </p:nvSpPr>
        <p:spPr/>
        <p:txBody>
          <a:bodyPr>
            <a:normAutofit/>
          </a:bodyPr>
          <a:lstStyle/>
          <a:p>
            <a:r>
              <a:rPr lang="en-US" sz="2400" b="1" dirty="0" smtClean="0">
                <a:latin typeface="Arabic Typesetting" pitchFamily="66" charset="-78"/>
                <a:cs typeface="Arabic Typesetting" pitchFamily="66" charset="-78"/>
              </a:rPr>
              <a:t>The Soviet Union</a:t>
            </a:r>
            <a:endParaRPr lang="en-US" sz="2400" b="1" dirty="0">
              <a:latin typeface="Arabic Typesetting" pitchFamily="66" charset="-78"/>
              <a:cs typeface="Arabic Typesetting" pitchFamily="66" charset="-78"/>
            </a:endParaRPr>
          </a:p>
        </p:txBody>
      </p:sp>
      <p:sp>
        <p:nvSpPr>
          <p:cNvPr id="7" name="Text Placeholder 6"/>
          <p:cNvSpPr>
            <a:spLocks noGrp="1"/>
          </p:cNvSpPr>
          <p:nvPr>
            <p:ph type="body" sz="half" idx="3"/>
          </p:nvPr>
        </p:nvSpPr>
        <p:spPr/>
        <p:txBody>
          <a:bodyPr>
            <a:normAutofit/>
          </a:bodyPr>
          <a:lstStyle/>
          <a:p>
            <a:r>
              <a:rPr lang="en-US" sz="2400" b="1" dirty="0" smtClean="0">
                <a:latin typeface="Arabic Typesetting" pitchFamily="66" charset="-78"/>
                <a:cs typeface="Arabic Typesetting" pitchFamily="66" charset="-78"/>
              </a:rPr>
              <a:t>Cuba – the </a:t>
            </a:r>
            <a:r>
              <a:rPr lang="en-US" sz="2400" b="1" dirty="0" err="1" smtClean="0">
                <a:latin typeface="Arabic Typesetting" pitchFamily="66" charset="-78"/>
                <a:cs typeface="Arabic Typesetting" pitchFamily="66" charset="-78"/>
              </a:rPr>
              <a:t>castro</a:t>
            </a:r>
            <a:r>
              <a:rPr lang="en-US" sz="2400" b="1" dirty="0" smtClean="0">
                <a:latin typeface="Arabic Typesetting" pitchFamily="66" charset="-78"/>
                <a:cs typeface="Arabic Typesetting" pitchFamily="66" charset="-78"/>
              </a:rPr>
              <a:t> regime</a:t>
            </a:r>
            <a:endParaRPr lang="en-US" sz="2400" b="1" dirty="0">
              <a:latin typeface="Arabic Typesetting" pitchFamily="66" charset="-78"/>
              <a:cs typeface="Arabic Typesetting" pitchFamily="66" charset="-78"/>
            </a:endParaRPr>
          </a:p>
        </p:txBody>
      </p:sp>
      <p:pic>
        <p:nvPicPr>
          <p:cNvPr id="9" name="Content Placeholder 8"/>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228600" y="1447800"/>
            <a:ext cx="4146177" cy="2819400"/>
          </a:xfrm>
        </p:spPr>
      </p:pic>
      <p:pic>
        <p:nvPicPr>
          <p:cNvPr id="10" name="Content Placeholder 9"/>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876800" y="1447800"/>
            <a:ext cx="2987518" cy="3952716"/>
          </a:xfrm>
        </p:spPr>
      </p:pic>
    </p:spTree>
    <p:extLst>
      <p:ext uri="{BB962C8B-B14F-4D97-AF65-F5344CB8AC3E}">
        <p14:creationId xmlns:p14="http://schemas.microsoft.com/office/powerpoint/2010/main" val="599565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pPr algn="ctr"/>
            <a:r>
              <a:rPr lang="en-US" sz="3600" dirty="0" smtClean="0">
                <a:latin typeface="Arabic Typesetting" pitchFamily="66" charset="-78"/>
                <a:cs typeface="Arabic Typesetting" pitchFamily="66" charset="-78"/>
              </a:rPr>
              <a:t>Little choice for consumers</a:t>
            </a:r>
            <a:endParaRPr lang="en-US" sz="3600" dirty="0">
              <a:latin typeface="Arabic Typesetting" pitchFamily="66" charset="-78"/>
              <a:cs typeface="Arabic Typesetting" pitchFamily="66" charset="-78"/>
            </a:endParaRPr>
          </a:p>
        </p:txBody>
      </p:sp>
      <p:sp>
        <p:nvSpPr>
          <p:cNvPr id="9" name="Text Placeholder 8"/>
          <p:cNvSpPr>
            <a:spLocks noGrp="1"/>
          </p:cNvSpPr>
          <p:nvPr>
            <p:ph type="body" idx="2"/>
          </p:nvPr>
        </p:nvSpPr>
        <p:spPr/>
        <p:txBody>
          <a:bodyPr>
            <a:normAutofit/>
          </a:bodyPr>
          <a:lstStyle/>
          <a:p>
            <a:r>
              <a:rPr lang="en-US" sz="2400" dirty="0" smtClean="0">
                <a:latin typeface="Arabic Typesetting" pitchFamily="66" charset="-78"/>
                <a:cs typeface="Arabic Typesetting" pitchFamily="66" charset="-78"/>
              </a:rPr>
              <a:t>In a command economy, the government makes all of the decisions about where you work, what is produced, what may be purchased, and even how much it will cost.  Therefore, consumers have little or no power in determining what goods will be produced and how much of them will be available.  Or when.  Or how much they will cost!</a:t>
            </a:r>
            <a:endParaRPr lang="en-US" sz="2400" dirty="0">
              <a:latin typeface="Arabic Typesetting" pitchFamily="66" charset="-78"/>
              <a:cs typeface="Arabic Typesetting" pitchFamily="66" charset="-78"/>
            </a:endParaRPr>
          </a:p>
        </p:txBody>
      </p:sp>
      <p:pic>
        <p:nvPicPr>
          <p:cNvPr id="10" name="Content Placeholder 9"/>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352800" y="1066800"/>
            <a:ext cx="5442857" cy="3657600"/>
          </a:xfrm>
        </p:spPr>
      </p:pic>
    </p:spTree>
    <p:extLst>
      <p:ext uri="{BB962C8B-B14F-4D97-AF65-F5344CB8AC3E}">
        <p14:creationId xmlns:p14="http://schemas.microsoft.com/office/powerpoint/2010/main" val="10095699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latin typeface="Arabic Typesetting" pitchFamily="66" charset="-78"/>
                <a:cs typeface="Arabic Typesetting" pitchFamily="66" charset="-78"/>
              </a:rPr>
              <a:t>Distribution of goods in a command economy</a:t>
            </a:r>
            <a:endParaRPr lang="en-US" sz="3200" dirty="0">
              <a:latin typeface="Arabic Typesetting" pitchFamily="66" charset="-78"/>
              <a:cs typeface="Arabic Typesetting" pitchFamily="66" charset="-78"/>
            </a:endParaRPr>
          </a:p>
        </p:txBody>
      </p:sp>
      <p:sp>
        <p:nvSpPr>
          <p:cNvPr id="3" name="Text Placeholder 2"/>
          <p:cNvSpPr>
            <a:spLocks noGrp="1"/>
          </p:cNvSpPr>
          <p:nvPr>
            <p:ph type="body" idx="2"/>
          </p:nvPr>
        </p:nvSpPr>
        <p:spPr/>
        <p:txBody>
          <a:bodyPr>
            <a:noAutofit/>
          </a:bodyPr>
          <a:lstStyle/>
          <a:p>
            <a:r>
              <a:rPr lang="en-US" sz="2000" dirty="0" smtClean="0">
                <a:latin typeface="Arabic Typesetting" pitchFamily="66" charset="-78"/>
                <a:cs typeface="Arabic Typesetting" pitchFamily="66" charset="-78"/>
              </a:rPr>
              <a:t>In a command economy, the decisions about who gets what is produced are based on the goals and values of a central authority.  In the Soviet Union during the 1940s, they went where Joseph Stalin said they should.  Mao, the Chairman in the People’s Republic of China, made decisions about where goods would go in communist China.  If a greedy dictator decided to make himself and his friends rich, he might in this system.  On the other hand, if the governments goals were to satisfy the basic needs of every individual in the nation, they might distribute goods much more equitably.   </a:t>
            </a:r>
            <a:endParaRPr lang="en-US" sz="2000" dirty="0">
              <a:latin typeface="Arabic Typesetting" pitchFamily="66" charset="-78"/>
              <a:cs typeface="Arabic Typesetting" pitchFamily="66" charset="-78"/>
            </a:endParaRPr>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581400" y="762000"/>
            <a:ext cx="4905375" cy="3810000"/>
          </a:xfrm>
        </p:spPr>
      </p:pic>
      <p:sp>
        <p:nvSpPr>
          <p:cNvPr id="6" name="Rounded Rectangle 5"/>
          <p:cNvSpPr/>
          <p:nvPr/>
        </p:nvSpPr>
        <p:spPr>
          <a:xfrm>
            <a:off x="3581400" y="4648200"/>
            <a:ext cx="5334000" cy="762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2000" dirty="0" smtClean="0">
                <a:latin typeface="Arabic Typesetting" pitchFamily="66" charset="-78"/>
                <a:cs typeface="Arabic Typesetting" pitchFamily="66" charset="-78"/>
              </a:rPr>
              <a:t>Vladimir Lenin promised people Land, Bread, and Peace when he rose to power; instead, they received Civil War, death, and famine.</a:t>
            </a:r>
            <a:endParaRPr lang="en-US" sz="20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14374948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latin typeface="Arabic Typesetting" pitchFamily="66" charset="-78"/>
                <a:cs typeface="Arabic Typesetting" pitchFamily="66" charset="-78"/>
              </a:rPr>
              <a:t>Market economies</a:t>
            </a:r>
            <a:endParaRPr lang="en-US" b="1" dirty="0">
              <a:latin typeface="Arabic Typesetting" pitchFamily="66" charset="-78"/>
              <a:cs typeface="Arabic Typesetting" pitchFamily="66" charset="-78"/>
            </a:endParaRPr>
          </a:p>
        </p:txBody>
      </p:sp>
      <p:sp>
        <p:nvSpPr>
          <p:cNvPr id="6" name="Content Placeholder 5"/>
          <p:cNvSpPr>
            <a:spLocks noGrp="1"/>
          </p:cNvSpPr>
          <p:nvPr>
            <p:ph sz="half" idx="1"/>
          </p:nvPr>
        </p:nvSpPr>
        <p:spPr/>
        <p:txBody>
          <a:bodyPr>
            <a:normAutofit/>
          </a:bodyPr>
          <a:lstStyle/>
          <a:p>
            <a:pPr marL="0" indent="0">
              <a:buNone/>
            </a:pPr>
            <a:r>
              <a:rPr lang="en-US" sz="4000" dirty="0" smtClean="0">
                <a:latin typeface="Arabic Typesetting" pitchFamily="66" charset="-78"/>
                <a:cs typeface="Arabic Typesetting" pitchFamily="66" charset="-78"/>
              </a:rPr>
              <a:t>A market economy is a system in which private individuals own the factors of production and are free to make choices about production, distribution, and consumption. </a:t>
            </a:r>
            <a:endParaRPr lang="en-US" sz="4000" dirty="0">
              <a:latin typeface="Arabic Typesetting" pitchFamily="66" charset="-78"/>
              <a:cs typeface="Arabic Typesetting" pitchFamily="66" charset="-78"/>
            </a:endParaRPr>
          </a:p>
        </p:txBody>
      </p:sp>
      <p:pic>
        <p:nvPicPr>
          <p:cNvPr id="8" name="Content Placeholder 7"/>
          <p:cNvPicPr>
            <a:picLocks noGrp="1" noChangeAspect="1"/>
          </p:cNvPicPr>
          <p:nvPr>
            <p:ph sz="half" idx="2"/>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343399" y="1905000"/>
            <a:ext cx="4601159" cy="3429000"/>
          </a:xfrm>
        </p:spPr>
      </p:pic>
    </p:spTree>
    <p:extLst>
      <p:ext uri="{BB962C8B-B14F-4D97-AF65-F5344CB8AC3E}">
        <p14:creationId xmlns:p14="http://schemas.microsoft.com/office/powerpoint/2010/main" val="3960577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pPr algn="ctr"/>
            <a:r>
              <a:rPr lang="en-US" sz="3200" b="1" dirty="0" smtClean="0">
                <a:latin typeface="Arabic Typesetting" pitchFamily="66" charset="-78"/>
                <a:cs typeface="Arabic Typesetting" pitchFamily="66" charset="-78"/>
              </a:rPr>
              <a:t>Economic Decisions in the Free Market</a:t>
            </a:r>
            <a:endParaRPr lang="en-US" sz="3200" b="1" dirty="0">
              <a:latin typeface="Arabic Typesetting" pitchFamily="66" charset="-78"/>
              <a:cs typeface="Arabic Typesetting" pitchFamily="66" charset="-78"/>
            </a:endParaRPr>
          </a:p>
        </p:txBody>
      </p:sp>
      <p:sp>
        <p:nvSpPr>
          <p:cNvPr id="9" name="Content Placeholder 8"/>
          <p:cNvSpPr>
            <a:spLocks noGrp="1"/>
          </p:cNvSpPr>
          <p:nvPr>
            <p:ph idx="1"/>
          </p:nvPr>
        </p:nvSpPr>
        <p:spPr/>
        <p:txBody>
          <a:bodyPr/>
          <a:lstStyle/>
          <a:p>
            <a:pPr marL="0" indent="0">
              <a:buNone/>
            </a:pPr>
            <a:endParaRPr lang="en-US" dirty="0" smtClean="0"/>
          </a:p>
          <a:p>
            <a:pPr marL="0" indent="0">
              <a:buNone/>
            </a:pPr>
            <a:r>
              <a:rPr lang="en-US" sz="4000" dirty="0" smtClean="0">
                <a:latin typeface="Arabic Typesetting" pitchFamily="66" charset="-78"/>
                <a:cs typeface="Arabic Typesetting" pitchFamily="66" charset="-78"/>
              </a:rPr>
              <a:t>“In a market economy, people are free to decide how to use land, labor, and capital.”  Moreover, consumers are allowed to purchase whatever item they desire.  People who are wealthier can purchase more items – and satisfy more of their wants – than the poor. </a:t>
            </a:r>
            <a:endParaRPr lang="en-US" sz="40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18294585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Arabic Typesetting" pitchFamily="66" charset="-78"/>
                <a:cs typeface="Arabic Typesetting" pitchFamily="66" charset="-78"/>
              </a:rPr>
              <a:t>Market economics characteristics</a:t>
            </a:r>
            <a:endParaRPr lang="en-US" b="1" dirty="0">
              <a:latin typeface="Arabic Typesetting" pitchFamily="66" charset="-78"/>
              <a:cs typeface="Arabic Typesetting" pitchFamily="66" charset="-78"/>
            </a:endParaRPr>
          </a:p>
        </p:txBody>
      </p:sp>
      <p:sp>
        <p:nvSpPr>
          <p:cNvPr id="3" name="Content Placeholder 2"/>
          <p:cNvSpPr>
            <a:spLocks noGrp="1"/>
          </p:cNvSpPr>
          <p:nvPr>
            <p:ph idx="1"/>
          </p:nvPr>
        </p:nvSpPr>
        <p:spPr/>
        <p:txBody>
          <a:bodyPr>
            <a:normAutofit/>
          </a:bodyPr>
          <a:lstStyle/>
          <a:p>
            <a:pPr marL="0" indent="0">
              <a:buNone/>
            </a:pPr>
            <a:r>
              <a:rPr lang="en-US" sz="4400" dirty="0">
                <a:latin typeface="Arabic Typesetting" pitchFamily="66" charset="-78"/>
                <a:cs typeface="Arabic Typesetting" pitchFamily="66" charset="-78"/>
              </a:rPr>
              <a:t>Who determines what to produce, how much of it to produce, and how to produce products in a market economy? </a:t>
            </a:r>
            <a:endParaRPr lang="en-US" sz="4400" dirty="0" smtClean="0">
              <a:latin typeface="Arabic Typesetting" pitchFamily="66" charset="-78"/>
              <a:cs typeface="Arabic Typesetting" pitchFamily="66" charset="-78"/>
            </a:endParaRPr>
          </a:p>
          <a:p>
            <a:pPr marL="0" indent="0">
              <a:buNone/>
            </a:pPr>
            <a:r>
              <a:rPr lang="en-US" sz="4400" dirty="0" smtClean="0">
                <a:latin typeface="Arabic Typesetting" pitchFamily="66" charset="-78"/>
                <a:cs typeface="Arabic Typesetting" pitchFamily="66" charset="-78"/>
              </a:rPr>
              <a:t>Business owners and individuals make choices – without the government telling them what to do!</a:t>
            </a:r>
            <a:endParaRPr lang="en-US" sz="44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226460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latin typeface="Arabic Typesetting" pitchFamily="66" charset="-78"/>
                <a:cs typeface="Arabic Typesetting" pitchFamily="66" charset="-78"/>
              </a:rPr>
              <a:t>Competition in free markets</a:t>
            </a:r>
            <a:endParaRPr lang="en-US" b="1" dirty="0">
              <a:latin typeface="Arabic Typesetting" pitchFamily="66" charset="-78"/>
              <a:cs typeface="Arabic Typesetting" pitchFamily="66" charset="-78"/>
            </a:endParaRPr>
          </a:p>
        </p:txBody>
      </p:sp>
      <p:sp>
        <p:nvSpPr>
          <p:cNvPr id="3" name="Content Placeholder 2"/>
          <p:cNvSpPr>
            <a:spLocks noGrp="1"/>
          </p:cNvSpPr>
          <p:nvPr>
            <p:ph sz="half" idx="1"/>
          </p:nvPr>
        </p:nvSpPr>
        <p:spPr/>
        <p:txBody>
          <a:bodyPr>
            <a:normAutofit fontScale="92500" lnSpcReduction="10000"/>
          </a:bodyPr>
          <a:lstStyle/>
          <a:p>
            <a:pPr marL="0" indent="0">
              <a:buNone/>
            </a:pPr>
            <a:r>
              <a:rPr lang="en-US" dirty="0">
                <a:latin typeface="Arabic Typesetting" pitchFamily="66" charset="-78"/>
                <a:cs typeface="Arabic Typesetting" pitchFamily="66" charset="-78"/>
              </a:rPr>
              <a:t>How does competition influence prices and wages in a free market economy? </a:t>
            </a:r>
            <a:endParaRPr lang="en-US" dirty="0" smtClean="0">
              <a:latin typeface="Arabic Typesetting" pitchFamily="66" charset="-78"/>
              <a:cs typeface="Arabic Typesetting" pitchFamily="66" charset="-78"/>
            </a:endParaRPr>
          </a:p>
          <a:p>
            <a:pPr marL="0" indent="0">
              <a:buNone/>
            </a:pPr>
            <a:r>
              <a:rPr lang="en-US" dirty="0" smtClean="0">
                <a:latin typeface="Arabic Typesetting" pitchFamily="66" charset="-78"/>
                <a:cs typeface="Arabic Typesetting" pitchFamily="66" charset="-78"/>
              </a:rPr>
              <a:t> </a:t>
            </a:r>
          </a:p>
          <a:p>
            <a:pPr marL="0" indent="0">
              <a:buNone/>
            </a:pPr>
            <a:r>
              <a:rPr lang="en-US" dirty="0" smtClean="0">
                <a:latin typeface="Arabic Typesetting" pitchFamily="66" charset="-78"/>
                <a:cs typeface="Arabic Typesetting" pitchFamily="66" charset="-78"/>
              </a:rPr>
              <a:t>When businesses compete against each other, consumer’s benefit.  Products improve, and the prices of goods drop over time.</a:t>
            </a:r>
          </a:p>
          <a:p>
            <a:pPr marL="0" indent="0">
              <a:buNone/>
            </a:pPr>
            <a:endParaRPr lang="en-US" dirty="0">
              <a:latin typeface="Arabic Typesetting" pitchFamily="66" charset="-78"/>
              <a:cs typeface="Arabic Typesetting" pitchFamily="66" charset="-78"/>
            </a:endParaRPr>
          </a:p>
          <a:p>
            <a:pPr marL="0" indent="0">
              <a:buNone/>
            </a:pPr>
            <a:r>
              <a:rPr lang="en-US" dirty="0" smtClean="0">
                <a:latin typeface="Arabic Typesetting" pitchFamily="66" charset="-78"/>
                <a:cs typeface="Arabic Typesetting" pitchFamily="66" charset="-78"/>
              </a:rPr>
              <a:t>When workers compete for work, a similar phenomenon occurs.  If there are more workers than there are jobs available, the wages of workers decline.  </a:t>
            </a:r>
            <a:endParaRPr lang="en-US" dirty="0">
              <a:latin typeface="Arabic Typesetting" pitchFamily="66" charset="-78"/>
              <a:cs typeface="Arabic Typesetting" pitchFamily="66" charset="-78"/>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447800"/>
            <a:ext cx="3352800" cy="5270602"/>
          </a:xfrm>
        </p:spPr>
      </p:pic>
    </p:spTree>
    <p:extLst>
      <p:ext uri="{BB962C8B-B14F-4D97-AF65-F5344CB8AC3E}">
        <p14:creationId xmlns:p14="http://schemas.microsoft.com/office/powerpoint/2010/main" val="42823094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Arabic Typesetting" pitchFamily="66" charset="-78"/>
                <a:cs typeface="Arabic Typesetting" pitchFamily="66" charset="-78"/>
              </a:rPr>
              <a:t>profits</a:t>
            </a:r>
            <a:endParaRPr lang="en-US" b="1" dirty="0">
              <a:latin typeface="Arabic Typesetting" pitchFamily="66" charset="-78"/>
              <a:cs typeface="Arabic Typesetting" pitchFamily="66" charset="-78"/>
            </a:endParaRPr>
          </a:p>
        </p:txBody>
      </p:sp>
      <p:sp>
        <p:nvSpPr>
          <p:cNvPr id="3" name="Content Placeholder 2"/>
          <p:cNvSpPr>
            <a:spLocks noGrp="1"/>
          </p:cNvSpPr>
          <p:nvPr>
            <p:ph sz="half" idx="1"/>
          </p:nvPr>
        </p:nvSpPr>
        <p:spPr/>
        <p:txBody>
          <a:bodyPr>
            <a:normAutofit/>
          </a:bodyPr>
          <a:lstStyle/>
          <a:p>
            <a:pPr marL="0" indent="0">
              <a:buNone/>
            </a:pPr>
            <a:r>
              <a:rPr lang="en-US" dirty="0" smtClean="0">
                <a:latin typeface="Arabic Typesetting" pitchFamily="66" charset="-78"/>
                <a:cs typeface="Arabic Typesetting" pitchFamily="66" charset="-78"/>
              </a:rPr>
              <a:t>The profits earned by a business are the difference between the total cost of production and the total revenues received from buyers.  </a:t>
            </a:r>
          </a:p>
          <a:p>
            <a:pPr marL="0" indent="0">
              <a:buNone/>
            </a:pPr>
            <a:endParaRPr lang="en-US" dirty="0">
              <a:latin typeface="Arabic Typesetting" pitchFamily="66" charset="-78"/>
              <a:cs typeface="Arabic Typesetting" pitchFamily="66" charset="-78"/>
            </a:endParaRPr>
          </a:p>
          <a:p>
            <a:pPr marL="0" indent="0">
              <a:buNone/>
            </a:pPr>
            <a:r>
              <a:rPr lang="en-US" dirty="0" smtClean="0">
                <a:latin typeface="Arabic Typesetting" pitchFamily="66" charset="-78"/>
                <a:cs typeface="Arabic Typesetting" pitchFamily="66" charset="-78"/>
              </a:rPr>
              <a:t>Total sales minus the cost of all goods, payroll, and other costs are your profits.  </a:t>
            </a:r>
            <a:endParaRPr lang="en-US" dirty="0">
              <a:latin typeface="Arabic Typesetting" pitchFamily="66" charset="-78"/>
              <a:cs typeface="Arabic Typesetting" pitchFamily="66" charset="-78"/>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724400" y="1600200"/>
            <a:ext cx="3962400" cy="3962400"/>
          </a:xfrm>
        </p:spPr>
      </p:pic>
    </p:spTree>
    <p:extLst>
      <p:ext uri="{BB962C8B-B14F-4D97-AF65-F5344CB8AC3E}">
        <p14:creationId xmlns:p14="http://schemas.microsoft.com/office/powerpoint/2010/main" val="15670087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228600"/>
            <a:ext cx="8686800" cy="838200"/>
          </a:xfrm>
        </p:spPr>
        <p:txBody>
          <a:bodyPr>
            <a:normAutofit fontScale="90000"/>
          </a:bodyPr>
          <a:lstStyle/>
          <a:p>
            <a:r>
              <a:rPr lang="en-US" b="1" dirty="0">
                <a:effectLst/>
                <a:latin typeface="Arabic Typesetting" pitchFamily="66" charset="-78"/>
                <a:cs typeface="Arabic Typesetting" pitchFamily="66" charset="-78"/>
              </a:rPr>
              <a:t>How would the profit motive influence business owners or workers in a market economy?</a:t>
            </a:r>
            <a:endParaRPr lang="en-US" b="1" dirty="0">
              <a:latin typeface="Arabic Typesetting" pitchFamily="66" charset="-78"/>
              <a:cs typeface="Arabic Typesetting" pitchFamily="66" charset="-78"/>
            </a:endParaRPr>
          </a:p>
        </p:txBody>
      </p:sp>
      <p:sp>
        <p:nvSpPr>
          <p:cNvPr id="6" name="Content Placeholder 5"/>
          <p:cNvSpPr>
            <a:spLocks noGrp="1"/>
          </p:cNvSpPr>
          <p:nvPr>
            <p:ph idx="1"/>
          </p:nvPr>
        </p:nvSpPr>
        <p:spPr/>
        <p:txBody>
          <a:bodyPr>
            <a:normAutofit/>
          </a:bodyPr>
          <a:lstStyle/>
          <a:p>
            <a:pPr marL="0" indent="0">
              <a:buNone/>
            </a:pPr>
            <a:r>
              <a:rPr lang="en-US" sz="4000" dirty="0" smtClean="0">
                <a:latin typeface="Arabic Typesetting" pitchFamily="66" charset="-78"/>
                <a:cs typeface="Arabic Typesetting" pitchFamily="66" charset="-78"/>
              </a:rPr>
              <a:t>The desire to make money is what drives many of the innovations and improvements in our nation’s economy.  Over the course of time, better products which satisfy more wants and needs are produced.  This may be in the fields of transportation, communication, medicine, or entertainment. </a:t>
            </a:r>
            <a:endParaRPr lang="en-US" sz="40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28491059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abic Typesetting" pitchFamily="66" charset="-78"/>
                <a:cs typeface="Arabic Typesetting" pitchFamily="66" charset="-78"/>
              </a:rPr>
              <a:t>VOCABULARY TERMS: </a:t>
            </a:r>
            <a:endParaRPr lang="en-US" b="1" dirty="0">
              <a:latin typeface="Arabic Typesetting" pitchFamily="66" charset="-78"/>
              <a:cs typeface="Arabic Typesetting" pitchFamily="66" charset="-78"/>
            </a:endParaRPr>
          </a:p>
        </p:txBody>
      </p:sp>
      <p:sp>
        <p:nvSpPr>
          <p:cNvPr id="3" name="Content Placeholder 2"/>
          <p:cNvSpPr>
            <a:spLocks noGrp="1"/>
          </p:cNvSpPr>
          <p:nvPr>
            <p:ph idx="1"/>
          </p:nvPr>
        </p:nvSpPr>
        <p:spPr>
          <a:xfrm>
            <a:off x="464127" y="1524000"/>
            <a:ext cx="8686800" cy="4525963"/>
          </a:xfrm>
        </p:spPr>
        <p:txBody>
          <a:bodyPr>
            <a:normAutofit lnSpcReduction="10000"/>
          </a:bodyPr>
          <a:lstStyle/>
          <a:p>
            <a:pPr marL="0" indent="0">
              <a:buNone/>
            </a:pPr>
            <a:r>
              <a:rPr lang="en-US" b="1" i="1" u="sng" dirty="0" smtClean="0">
                <a:latin typeface="Arabic Typesetting" pitchFamily="66" charset="-78"/>
                <a:cs typeface="Arabic Typesetting" pitchFamily="66" charset="-78"/>
              </a:rPr>
              <a:t>Invest</a:t>
            </a:r>
            <a:r>
              <a:rPr lang="en-US" dirty="0" smtClean="0">
                <a:latin typeface="Arabic Typesetting" pitchFamily="66" charset="-78"/>
                <a:cs typeface="Arabic Typesetting" pitchFamily="66" charset="-78"/>
              </a:rPr>
              <a:t>: to invest means to use your money to help a business get started or to grow, with the hope that the business will earn a profit in which you can share. </a:t>
            </a:r>
          </a:p>
          <a:p>
            <a:pPr marL="0" indent="0">
              <a:buNone/>
            </a:pPr>
            <a:r>
              <a:rPr lang="en-US" b="1" i="1" u="sng" dirty="0" smtClean="0">
                <a:latin typeface="Arabic Typesetting" pitchFamily="66" charset="-78"/>
                <a:cs typeface="Arabic Typesetting" pitchFamily="66" charset="-78"/>
              </a:rPr>
              <a:t>Free Enterprise</a:t>
            </a:r>
            <a:r>
              <a:rPr lang="en-US" dirty="0" smtClean="0">
                <a:latin typeface="Arabic Typesetting" pitchFamily="66" charset="-78"/>
                <a:cs typeface="Arabic Typesetting" pitchFamily="66" charset="-78"/>
              </a:rPr>
              <a:t>: free enterprise refers to the system in which individuals in a market economy are free to undertake economic activities with little or no control by the government. </a:t>
            </a:r>
          </a:p>
          <a:p>
            <a:pPr marL="0" indent="0">
              <a:buNone/>
            </a:pPr>
            <a:r>
              <a:rPr lang="en-US" b="1" i="1" u="sng" dirty="0" smtClean="0">
                <a:latin typeface="Arabic Typesetting" pitchFamily="66" charset="-78"/>
                <a:cs typeface="Arabic Typesetting" pitchFamily="66" charset="-78"/>
              </a:rPr>
              <a:t>Capitalism</a:t>
            </a:r>
            <a:r>
              <a:rPr lang="en-US" dirty="0" smtClean="0">
                <a:latin typeface="Arabic Typesetting" pitchFamily="66" charset="-78"/>
                <a:cs typeface="Arabic Typesetting" pitchFamily="66" charset="-78"/>
              </a:rPr>
              <a:t>: Capitalism is a system in which people make their own decisions about how to save resources as capital and how to use their capital to produce goods and provide services.  </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39757701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latin typeface="Arabic Typesetting" pitchFamily="66" charset="-78"/>
                <a:cs typeface="Arabic Typesetting" pitchFamily="66" charset="-78"/>
              </a:rPr>
              <a:t>Three Economic systems </a:t>
            </a:r>
            <a:endParaRPr lang="en-US" b="1" dirty="0">
              <a:latin typeface="Arabic Typesetting" pitchFamily="66" charset="-78"/>
              <a:cs typeface="Arabic Typesetting" pitchFamily="66" charset="-78"/>
            </a:endParaRPr>
          </a:p>
        </p:txBody>
      </p:sp>
      <p:sp>
        <p:nvSpPr>
          <p:cNvPr id="3" name="Content Placeholder 2"/>
          <p:cNvSpPr>
            <a:spLocks noGrp="1"/>
          </p:cNvSpPr>
          <p:nvPr>
            <p:ph idx="1"/>
          </p:nvPr>
        </p:nvSpPr>
        <p:spPr/>
        <p:txBody>
          <a:bodyPr>
            <a:normAutofit/>
          </a:bodyPr>
          <a:lstStyle/>
          <a:p>
            <a:pPr marL="514350" indent="-514350">
              <a:buFont typeface="+mj-lt"/>
              <a:buAutoNum type="arabicParenR"/>
            </a:pPr>
            <a:r>
              <a:rPr lang="en-US" b="1" i="1" u="sng" dirty="0" smtClean="0">
                <a:effectLst>
                  <a:outerShdw blurRad="38100" dist="38100" dir="2700000" algn="tl">
                    <a:srgbClr val="000000">
                      <a:alpha val="43137"/>
                    </a:srgbClr>
                  </a:outerShdw>
                </a:effectLst>
                <a:latin typeface="Arabic Typesetting" pitchFamily="66" charset="-78"/>
                <a:cs typeface="Arabic Typesetting" pitchFamily="66" charset="-78"/>
              </a:rPr>
              <a:t>Traditional Economies </a:t>
            </a:r>
            <a:r>
              <a:rPr lang="en-US" dirty="0" smtClean="0">
                <a:latin typeface="Arabic Typesetting" pitchFamily="66" charset="-78"/>
                <a:cs typeface="Arabic Typesetting" pitchFamily="66" charset="-78"/>
              </a:rPr>
              <a:t>– Formed by families and small clans, and based on tradition, cultures, and arbitrary decisions often. </a:t>
            </a:r>
          </a:p>
          <a:p>
            <a:pPr marL="514350" indent="-514350">
              <a:buFont typeface="+mj-lt"/>
              <a:buAutoNum type="arabicParenR"/>
            </a:pPr>
            <a:r>
              <a:rPr lang="en-US" b="1" i="1" u="sng" dirty="0" smtClean="0">
                <a:latin typeface="Arabic Typesetting" pitchFamily="66" charset="-78"/>
                <a:cs typeface="Arabic Typesetting" pitchFamily="66" charset="-78"/>
              </a:rPr>
              <a:t>Command Economies </a:t>
            </a:r>
            <a:r>
              <a:rPr lang="en-US" dirty="0" smtClean="0">
                <a:latin typeface="Arabic Typesetting" pitchFamily="66" charset="-78"/>
                <a:cs typeface="Arabic Typesetting" pitchFamily="66" charset="-78"/>
              </a:rPr>
              <a:t>– The government controls the factors of production and every aspect of the economy in this system. </a:t>
            </a:r>
          </a:p>
          <a:p>
            <a:pPr marL="514350" indent="-514350">
              <a:buFont typeface="+mj-lt"/>
              <a:buAutoNum type="arabicParenR"/>
            </a:pPr>
            <a:r>
              <a:rPr lang="en-US" b="1" i="1" u="sng" dirty="0" smtClean="0">
                <a:latin typeface="Arabic Typesetting" pitchFamily="66" charset="-78"/>
                <a:cs typeface="Arabic Typesetting" pitchFamily="66" charset="-78"/>
              </a:rPr>
              <a:t>Free Market Economics </a:t>
            </a:r>
            <a:r>
              <a:rPr lang="en-US" dirty="0" smtClean="0">
                <a:latin typeface="Arabic Typesetting" pitchFamily="66" charset="-78"/>
                <a:cs typeface="Arabic Typesetting" pitchFamily="66" charset="-78"/>
              </a:rPr>
              <a:t>– Individuals are given the freedom to choose what will be produced, how much, and what consumers will buy. </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32834164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Arabic Typesetting" pitchFamily="66" charset="-78"/>
                <a:cs typeface="Arabic Typesetting" pitchFamily="66" charset="-78"/>
              </a:rPr>
              <a:t>Mixed Economies</a:t>
            </a:r>
            <a:endParaRPr lang="en-US" b="1" dirty="0">
              <a:latin typeface="Arabic Typesetting" pitchFamily="66" charset="-78"/>
              <a:cs typeface="Arabic Typesetting" pitchFamily="66" charset="-78"/>
            </a:endParaRPr>
          </a:p>
        </p:txBody>
      </p:sp>
      <p:sp>
        <p:nvSpPr>
          <p:cNvPr id="3" name="Content Placeholder 2"/>
          <p:cNvSpPr>
            <a:spLocks noGrp="1"/>
          </p:cNvSpPr>
          <p:nvPr>
            <p:ph idx="1"/>
          </p:nvPr>
        </p:nvSpPr>
        <p:spPr>
          <a:xfrm>
            <a:off x="228600" y="1143000"/>
            <a:ext cx="8686800" cy="4525963"/>
          </a:xfrm>
        </p:spPr>
        <p:txBody>
          <a:bodyPr>
            <a:noAutofit/>
          </a:bodyPr>
          <a:lstStyle/>
          <a:p>
            <a:pPr>
              <a:buFont typeface="Wingdings" pitchFamily="2" charset="2"/>
              <a:buChar char="§"/>
            </a:pPr>
            <a:r>
              <a:rPr lang="en-US" sz="3600" dirty="0" smtClean="0">
                <a:latin typeface="Arabic Typesetting" pitchFamily="66" charset="-78"/>
                <a:cs typeface="Arabic Typesetting" pitchFamily="66" charset="-78"/>
              </a:rPr>
              <a:t>Mixed Economies are economies which are a blend, or mixture, of the three basic systems – traditional, market, and command. </a:t>
            </a:r>
          </a:p>
          <a:p>
            <a:pPr>
              <a:buFont typeface="Wingdings" pitchFamily="2" charset="2"/>
              <a:buChar char="§"/>
            </a:pPr>
            <a:r>
              <a:rPr lang="en-US" sz="3600" dirty="0" smtClean="0">
                <a:latin typeface="Arabic Typesetting" pitchFamily="66" charset="-78"/>
                <a:cs typeface="Arabic Typesetting" pitchFamily="66" charset="-78"/>
              </a:rPr>
              <a:t>China is a mixture of command economics and capitalist experimentation – market economics. </a:t>
            </a:r>
            <a:endParaRPr lang="en-US" sz="3600" dirty="0">
              <a:latin typeface="Arabic Typesetting" pitchFamily="66" charset="-78"/>
              <a:cs typeface="Arabic Typesetting" pitchFamily="66" charset="-78"/>
            </a:endParaRPr>
          </a:p>
          <a:p>
            <a:pPr>
              <a:buFont typeface="Wingdings" pitchFamily="2" charset="2"/>
              <a:buChar char="§"/>
            </a:pPr>
            <a:r>
              <a:rPr lang="en-US" sz="3600" dirty="0" smtClean="0">
                <a:latin typeface="Arabic Typesetting" pitchFamily="66" charset="-78"/>
                <a:cs typeface="Arabic Typesetting" pitchFamily="66" charset="-78"/>
              </a:rPr>
              <a:t>The United States is, for the most part, a free market economy.  However, the government has certain controls on the economy – just like a command economy. </a:t>
            </a:r>
            <a:endParaRPr lang="en-US" sz="36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38990129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latin typeface="Arabic Typesetting" pitchFamily="66" charset="-78"/>
                <a:cs typeface="Arabic Typesetting" pitchFamily="66" charset="-78"/>
              </a:rPr>
              <a:t>China’s economy</a:t>
            </a:r>
            <a:endParaRPr lang="en-US" dirty="0">
              <a:latin typeface="Arabic Typesetting" pitchFamily="66" charset="-78"/>
              <a:cs typeface="Arabic Typesetting" pitchFamily="66" charset="-78"/>
            </a:endParaRPr>
          </a:p>
        </p:txBody>
      </p:sp>
      <p:sp>
        <p:nvSpPr>
          <p:cNvPr id="5" name="Content Placeholder 4"/>
          <p:cNvSpPr>
            <a:spLocks noGrp="1"/>
          </p:cNvSpPr>
          <p:nvPr>
            <p:ph sz="half" idx="1"/>
          </p:nvPr>
        </p:nvSpPr>
        <p:spPr/>
        <p:txBody>
          <a:bodyPr>
            <a:normAutofit/>
          </a:bodyPr>
          <a:lstStyle/>
          <a:p>
            <a:pPr marL="0" indent="0">
              <a:buNone/>
            </a:pPr>
            <a:r>
              <a:rPr lang="en-US" b="1" dirty="0">
                <a:latin typeface="Arabic Typesetting" pitchFamily="66" charset="-78"/>
                <a:cs typeface="Arabic Typesetting" pitchFamily="66" charset="-78"/>
              </a:rPr>
              <a:t>What style of government did China have in the 1980s?  How did the economy of China change during the late 1980s and 1990s? Did the economy grow faster after these changes?</a:t>
            </a:r>
            <a:endParaRPr lang="en-US" b="1" dirty="0">
              <a:latin typeface="Arabic Typesetting" pitchFamily="66" charset="-78"/>
              <a:cs typeface="Arabic Typesetting" pitchFamily="66" charset="-78"/>
            </a:endParaRPr>
          </a:p>
        </p:txBody>
      </p:sp>
      <p:sp>
        <p:nvSpPr>
          <p:cNvPr id="6" name="Content Placeholder 5"/>
          <p:cNvSpPr>
            <a:spLocks noGrp="1"/>
          </p:cNvSpPr>
          <p:nvPr>
            <p:ph sz="half" idx="2"/>
          </p:nvPr>
        </p:nvSpPr>
        <p:spPr/>
        <p:txBody>
          <a:bodyPr>
            <a:noAutofit/>
          </a:bodyPr>
          <a:lstStyle/>
          <a:p>
            <a:r>
              <a:rPr lang="en-US" sz="3200" dirty="0" smtClean="0">
                <a:latin typeface="Arabic Typesetting" pitchFamily="66" charset="-78"/>
                <a:cs typeface="Arabic Typesetting" pitchFamily="66" charset="-78"/>
              </a:rPr>
              <a:t>China was a command – or communist system at the start of the 1980s, as they had been since Mao Zedong led the Revolution in 1949. </a:t>
            </a:r>
          </a:p>
          <a:p>
            <a:r>
              <a:rPr lang="en-US" sz="3200" dirty="0" smtClean="0">
                <a:latin typeface="Arabic Typesetting" pitchFamily="66" charset="-78"/>
                <a:cs typeface="Arabic Typesetting" pitchFamily="66" charset="-78"/>
              </a:rPr>
              <a:t>During the late 1980s and early 1990s, the Chinese introduced free market reforms. </a:t>
            </a:r>
          </a:p>
          <a:p>
            <a:r>
              <a:rPr lang="en-US" sz="3200" dirty="0" smtClean="0">
                <a:latin typeface="Arabic Typesetting" pitchFamily="66" charset="-78"/>
                <a:cs typeface="Arabic Typesetting" pitchFamily="66" charset="-78"/>
              </a:rPr>
              <a:t>The economy of China exploded, growing rapidly. </a:t>
            </a:r>
            <a:endParaRPr lang="en-US" sz="32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32432182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Arabic Typesetting" pitchFamily="66" charset="-78"/>
                <a:cs typeface="Arabic Typesetting" pitchFamily="66" charset="-78"/>
              </a:rPr>
              <a:t>The United States Economy</a:t>
            </a:r>
            <a:endParaRPr lang="en-US" b="1" dirty="0">
              <a:latin typeface="Arabic Typesetting" pitchFamily="66" charset="-78"/>
              <a:cs typeface="Arabic Typesetting" pitchFamily="66" charset="-78"/>
            </a:endParaRPr>
          </a:p>
        </p:txBody>
      </p:sp>
      <p:sp>
        <p:nvSpPr>
          <p:cNvPr id="3" name="Content Placeholder 2"/>
          <p:cNvSpPr>
            <a:spLocks noGrp="1"/>
          </p:cNvSpPr>
          <p:nvPr>
            <p:ph sz="half" idx="1"/>
          </p:nvPr>
        </p:nvSpPr>
        <p:spPr/>
        <p:txBody>
          <a:bodyPr>
            <a:normAutofit/>
          </a:bodyPr>
          <a:lstStyle/>
          <a:p>
            <a:pPr marL="0" indent="0">
              <a:buNone/>
            </a:pPr>
            <a:r>
              <a:rPr lang="en-US" b="1" dirty="0">
                <a:latin typeface="Arabic Typesetting" pitchFamily="66" charset="-78"/>
                <a:cs typeface="Arabic Typesetting" pitchFamily="66" charset="-78"/>
              </a:rPr>
              <a:t>What kind of an economic system is the United States of America perceived to have? </a:t>
            </a:r>
            <a:endParaRPr lang="en-US" b="1" dirty="0">
              <a:latin typeface="Arabic Typesetting" pitchFamily="66" charset="-78"/>
              <a:cs typeface="Arabic Typesetting" pitchFamily="66" charset="-78"/>
            </a:endParaRPr>
          </a:p>
        </p:txBody>
      </p:sp>
      <p:sp>
        <p:nvSpPr>
          <p:cNvPr id="4" name="Content Placeholder 3"/>
          <p:cNvSpPr>
            <a:spLocks noGrp="1"/>
          </p:cNvSpPr>
          <p:nvPr>
            <p:ph sz="half" idx="2"/>
          </p:nvPr>
        </p:nvSpPr>
        <p:spPr/>
        <p:txBody>
          <a:bodyPr>
            <a:normAutofit/>
          </a:bodyPr>
          <a:lstStyle/>
          <a:p>
            <a:pPr marL="0" indent="0">
              <a:buNone/>
            </a:pPr>
            <a:r>
              <a:rPr lang="en-US" dirty="0" smtClean="0">
                <a:latin typeface="Arabic Typesetting" pitchFamily="66" charset="-78"/>
                <a:cs typeface="Arabic Typesetting" pitchFamily="66" charset="-78"/>
              </a:rPr>
              <a:t>The United States economy is generally considered an example of free market capitalism.  In reality, however, it is not.  The United States has a mixed economy, and the national government influences consumers and entrepreneurs in many ways. </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40871734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Arabic Typesetting" pitchFamily="66" charset="-78"/>
                <a:cs typeface="Arabic Typesetting" pitchFamily="66" charset="-78"/>
              </a:rPr>
              <a:t>The United States Economy</a:t>
            </a:r>
            <a:endParaRPr lang="en-US" b="1" dirty="0">
              <a:latin typeface="Arabic Typesetting" pitchFamily="66" charset="-78"/>
              <a:cs typeface="Arabic Typesetting" pitchFamily="66" charset="-78"/>
            </a:endParaRPr>
          </a:p>
        </p:txBody>
      </p:sp>
      <p:sp>
        <p:nvSpPr>
          <p:cNvPr id="3" name="Content Placeholder 2"/>
          <p:cNvSpPr>
            <a:spLocks noGrp="1"/>
          </p:cNvSpPr>
          <p:nvPr>
            <p:ph sz="half" idx="1"/>
          </p:nvPr>
        </p:nvSpPr>
        <p:spPr/>
        <p:txBody>
          <a:bodyPr>
            <a:normAutofit lnSpcReduction="10000"/>
          </a:bodyPr>
          <a:lstStyle/>
          <a:p>
            <a:pPr marL="0" indent="0">
              <a:buNone/>
            </a:pPr>
            <a:r>
              <a:rPr lang="en-US" b="1" dirty="0" smtClean="0">
                <a:latin typeface="Arabic Typesetting" pitchFamily="66" charset="-78"/>
                <a:cs typeface="Arabic Typesetting" pitchFamily="66" charset="-78"/>
              </a:rPr>
              <a:t>In </a:t>
            </a:r>
            <a:r>
              <a:rPr lang="en-US" b="1" dirty="0">
                <a:latin typeface="Arabic Typesetting" pitchFamily="66" charset="-78"/>
                <a:cs typeface="Arabic Typesetting" pitchFamily="66" charset="-78"/>
              </a:rPr>
              <a:t>what ways does the government influence the United States economy nevertheless.  List at least three (3) ways that the government influences the economy through its actions. </a:t>
            </a:r>
            <a:endParaRPr lang="en-US" b="1" dirty="0">
              <a:latin typeface="Arabic Typesetting" pitchFamily="66" charset="-78"/>
              <a:cs typeface="Arabic Typesetting" pitchFamily="66" charset="-78"/>
            </a:endParaRPr>
          </a:p>
        </p:txBody>
      </p:sp>
      <p:sp>
        <p:nvSpPr>
          <p:cNvPr id="4" name="Content Placeholder 3"/>
          <p:cNvSpPr>
            <a:spLocks noGrp="1"/>
          </p:cNvSpPr>
          <p:nvPr>
            <p:ph sz="half" idx="2"/>
          </p:nvPr>
        </p:nvSpPr>
        <p:spPr>
          <a:xfrm>
            <a:off x="4419600" y="1600200"/>
            <a:ext cx="4572000" cy="4724400"/>
          </a:xfrm>
        </p:spPr>
        <p:txBody>
          <a:bodyPr>
            <a:normAutofit lnSpcReduction="10000"/>
          </a:bodyPr>
          <a:lstStyle/>
          <a:p>
            <a:r>
              <a:rPr lang="en-US" dirty="0" smtClean="0">
                <a:latin typeface="Arabic Typesetting" pitchFamily="66" charset="-78"/>
                <a:cs typeface="Arabic Typesetting" pitchFamily="66" charset="-78"/>
              </a:rPr>
              <a:t>Education</a:t>
            </a:r>
          </a:p>
          <a:p>
            <a:endParaRPr lang="en-US" dirty="0">
              <a:latin typeface="Arabic Typesetting" pitchFamily="66" charset="-78"/>
              <a:cs typeface="Arabic Typesetting" pitchFamily="66" charset="-78"/>
            </a:endParaRPr>
          </a:p>
          <a:p>
            <a:r>
              <a:rPr lang="en-US" dirty="0" smtClean="0">
                <a:latin typeface="Arabic Typesetting" pitchFamily="66" charset="-78"/>
                <a:cs typeface="Arabic Typesetting" pitchFamily="66" charset="-78"/>
              </a:rPr>
              <a:t>Mail Services</a:t>
            </a:r>
          </a:p>
          <a:p>
            <a:endParaRPr lang="en-US" dirty="0">
              <a:latin typeface="Arabic Typesetting" pitchFamily="66" charset="-78"/>
              <a:cs typeface="Arabic Typesetting" pitchFamily="66" charset="-78"/>
            </a:endParaRPr>
          </a:p>
          <a:p>
            <a:r>
              <a:rPr lang="en-US" dirty="0" smtClean="0">
                <a:latin typeface="Arabic Typesetting" pitchFamily="66" charset="-78"/>
                <a:cs typeface="Arabic Typesetting" pitchFamily="66" charset="-78"/>
              </a:rPr>
              <a:t>The Military</a:t>
            </a:r>
          </a:p>
          <a:p>
            <a:endParaRPr lang="en-US" dirty="0">
              <a:latin typeface="Arabic Typesetting" pitchFamily="66" charset="-78"/>
              <a:cs typeface="Arabic Typesetting" pitchFamily="66" charset="-78"/>
            </a:endParaRPr>
          </a:p>
          <a:p>
            <a:r>
              <a:rPr lang="en-US" dirty="0" smtClean="0">
                <a:latin typeface="Arabic Typesetting" pitchFamily="66" charset="-78"/>
                <a:cs typeface="Arabic Typesetting" pitchFamily="66" charset="-78"/>
              </a:rPr>
              <a:t>Transportation Systems</a:t>
            </a:r>
          </a:p>
          <a:p>
            <a:endParaRPr lang="en-US" dirty="0">
              <a:latin typeface="Arabic Typesetting" pitchFamily="66" charset="-78"/>
              <a:cs typeface="Arabic Typesetting" pitchFamily="66" charset="-78"/>
            </a:endParaRPr>
          </a:p>
          <a:p>
            <a:r>
              <a:rPr lang="en-US" dirty="0" smtClean="0">
                <a:latin typeface="Arabic Typesetting" pitchFamily="66" charset="-78"/>
                <a:cs typeface="Arabic Typesetting" pitchFamily="66" charset="-78"/>
              </a:rPr>
              <a:t>Medicaid, Medicare, Comprehensive Health Care</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20024095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Arabic Typesetting" pitchFamily="66" charset="-78"/>
                <a:cs typeface="Arabic Typesetting" pitchFamily="66" charset="-78"/>
              </a:rPr>
              <a:t>Traditional economies</a:t>
            </a:r>
            <a:endParaRPr lang="en-US" b="1" dirty="0">
              <a:latin typeface="Arabic Typesetting" pitchFamily="66" charset="-78"/>
              <a:cs typeface="Arabic Typesetting" pitchFamily="66" charset="-78"/>
            </a:endParaRPr>
          </a:p>
        </p:txBody>
      </p:sp>
      <p:sp>
        <p:nvSpPr>
          <p:cNvPr id="3" name="Content Placeholder 2"/>
          <p:cNvSpPr>
            <a:spLocks noGrp="1"/>
          </p:cNvSpPr>
          <p:nvPr>
            <p:ph sz="half" idx="1"/>
          </p:nvPr>
        </p:nvSpPr>
        <p:spPr/>
        <p:txBody>
          <a:bodyPr>
            <a:noAutofit/>
          </a:bodyPr>
          <a:lstStyle/>
          <a:p>
            <a:pPr marL="0" indent="0">
              <a:buNone/>
            </a:pPr>
            <a:r>
              <a:rPr lang="en-US" sz="3600" dirty="0" smtClean="0">
                <a:latin typeface="Arabic Typesetting" pitchFamily="66" charset="-78"/>
                <a:cs typeface="Arabic Typesetting" pitchFamily="66" charset="-78"/>
              </a:rPr>
              <a:t>In traditional economies, the basic economic decisions are made by long-established patterns of behavior that are unlikely to change.  Families and clans make choices about what to produce and how much based upon customs and traditions. </a:t>
            </a:r>
            <a:endParaRPr lang="en-US" sz="3600" dirty="0">
              <a:latin typeface="Arabic Typesetting" pitchFamily="66" charset="-78"/>
              <a:cs typeface="Arabic Typesetting" pitchFamily="66"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53000" y="1752600"/>
            <a:ext cx="3565743" cy="4648200"/>
          </a:xfrm>
        </p:spPr>
      </p:pic>
    </p:spTree>
    <p:extLst>
      <p:ext uri="{BB962C8B-B14F-4D97-AF65-F5344CB8AC3E}">
        <p14:creationId xmlns:p14="http://schemas.microsoft.com/office/powerpoint/2010/main" val="383741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8922" r="8922"/>
          <a:stretch>
            <a:fillRect/>
          </a:stretch>
        </p:blipFill>
        <p:spPr/>
      </p:pic>
      <p:sp>
        <p:nvSpPr>
          <p:cNvPr id="2" name="Title 1"/>
          <p:cNvSpPr>
            <a:spLocks noGrp="1"/>
          </p:cNvSpPr>
          <p:nvPr>
            <p:ph type="title"/>
          </p:nvPr>
        </p:nvSpPr>
        <p:spPr>
          <a:xfrm>
            <a:off x="-76200" y="4953000"/>
            <a:ext cx="7924800" cy="522288"/>
          </a:xfrm>
        </p:spPr>
        <p:txBody>
          <a:bodyPr>
            <a:noAutofit/>
          </a:bodyPr>
          <a:lstStyle/>
          <a:p>
            <a:pPr algn="ctr"/>
            <a:r>
              <a:rPr lang="en-US" sz="3600" b="1" dirty="0" smtClean="0">
                <a:latin typeface="Arabic Typesetting" pitchFamily="66" charset="-78"/>
                <a:cs typeface="Arabic Typesetting" pitchFamily="66" charset="-78"/>
              </a:rPr>
              <a:t>The Family is the basic Economic Unit</a:t>
            </a:r>
            <a:endParaRPr lang="en-US" sz="3600" b="1" dirty="0">
              <a:latin typeface="Arabic Typesetting" pitchFamily="66" charset="-78"/>
              <a:cs typeface="Arabic Typesetting" pitchFamily="66" charset="-78"/>
            </a:endParaRPr>
          </a:p>
        </p:txBody>
      </p:sp>
      <p:sp>
        <p:nvSpPr>
          <p:cNvPr id="6" name="Text Placeholder 5"/>
          <p:cNvSpPr>
            <a:spLocks noGrp="1"/>
          </p:cNvSpPr>
          <p:nvPr>
            <p:ph type="body" sz="half" idx="2"/>
          </p:nvPr>
        </p:nvSpPr>
        <p:spPr/>
        <p:txBody>
          <a:bodyPr/>
          <a:lstStyle/>
          <a:p>
            <a:r>
              <a:rPr lang="en-US" dirty="0" smtClean="0"/>
              <a:t>In traditional economics, the family is essential to dividing up work, resources, and the consumption of goods. </a:t>
            </a:r>
            <a:endParaRPr lang="en-US" dirty="0"/>
          </a:p>
        </p:txBody>
      </p:sp>
    </p:spTree>
    <p:extLst>
      <p:ext uri="{BB962C8B-B14F-4D97-AF65-F5344CB8AC3E}">
        <p14:creationId xmlns:p14="http://schemas.microsoft.com/office/powerpoint/2010/main" val="1621619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5943600"/>
            <a:ext cx="8458200" cy="520700"/>
          </a:xfrm>
        </p:spPr>
        <p:txBody>
          <a:bodyPr>
            <a:noAutofit/>
          </a:bodyPr>
          <a:lstStyle/>
          <a:p>
            <a:pPr algn="ctr"/>
            <a:r>
              <a:rPr lang="en-US" sz="3600" dirty="0" smtClean="0">
                <a:latin typeface="Arabic Typesetting" pitchFamily="66" charset="-78"/>
                <a:cs typeface="Arabic Typesetting" pitchFamily="66" charset="-78"/>
              </a:rPr>
              <a:t>Customs and assessment of needs</a:t>
            </a:r>
            <a:endParaRPr lang="en-US" sz="3600" dirty="0">
              <a:latin typeface="Arabic Typesetting" pitchFamily="66" charset="-78"/>
              <a:cs typeface="Arabic Typesetting" pitchFamily="66" charset="-78"/>
            </a:endParaRPr>
          </a:p>
        </p:txBody>
      </p:sp>
      <p:sp>
        <p:nvSpPr>
          <p:cNvPr id="7" name="Text Placeholder 6"/>
          <p:cNvSpPr>
            <a:spLocks noGrp="1"/>
          </p:cNvSpPr>
          <p:nvPr>
            <p:ph type="body" idx="2"/>
          </p:nvPr>
        </p:nvSpPr>
        <p:spPr>
          <a:xfrm>
            <a:off x="228600" y="457200"/>
            <a:ext cx="3505200" cy="4953000"/>
          </a:xfrm>
        </p:spPr>
        <p:txBody>
          <a:bodyPr>
            <a:noAutofit/>
          </a:bodyPr>
          <a:lstStyle/>
          <a:p>
            <a:r>
              <a:rPr lang="en-US" sz="2400" dirty="0" smtClean="0">
                <a:latin typeface="Arabic Typesetting" pitchFamily="66" charset="-78"/>
                <a:cs typeface="Arabic Typesetting" pitchFamily="66" charset="-78"/>
              </a:rPr>
              <a:t>Year after year, traditional economies will use the same methods to produce goods.  Hunters will use established techniques and weapons in order to find and harvest food.  The food will be prepared by cooks in the village.  How much of a product is gathered or hunted will often depend on the size of the clan and the needs of the group.  In dividing up the food and goods produced, larger families will often receive more; however, status within the clan may also influence the distribution of goods. </a:t>
            </a:r>
            <a:endParaRPr lang="en-US" sz="2400" dirty="0">
              <a:latin typeface="Arabic Typesetting" pitchFamily="66" charset="-78"/>
              <a:cs typeface="Arabic Typesetting" pitchFamily="66" charset="-78"/>
            </a:endParaRPr>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775941" y="838200"/>
            <a:ext cx="5035872" cy="3780900"/>
          </a:xfrm>
        </p:spPr>
      </p:pic>
    </p:spTree>
    <p:extLst>
      <p:ext uri="{BB962C8B-B14F-4D97-AF65-F5344CB8AC3E}">
        <p14:creationId xmlns:p14="http://schemas.microsoft.com/office/powerpoint/2010/main" val="2374096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latin typeface="Arabic Typesetting" pitchFamily="66" charset="-78"/>
                <a:cs typeface="Arabic Typesetting" pitchFamily="66" charset="-78"/>
              </a:rPr>
              <a:t>Freedom in Traditional society? </a:t>
            </a:r>
            <a:endParaRPr lang="en-US" b="1" dirty="0">
              <a:latin typeface="Arabic Typesetting" pitchFamily="66" charset="-78"/>
              <a:cs typeface="Arabic Typesetting" pitchFamily="66" charset="-78"/>
            </a:endParaRPr>
          </a:p>
        </p:txBody>
      </p:sp>
      <p:sp>
        <p:nvSpPr>
          <p:cNvPr id="6" name="Content Placeholder 5"/>
          <p:cNvSpPr>
            <a:spLocks noGrp="1"/>
          </p:cNvSpPr>
          <p:nvPr>
            <p:ph idx="1"/>
          </p:nvPr>
        </p:nvSpPr>
        <p:spPr/>
        <p:txBody>
          <a:bodyPr>
            <a:noAutofit/>
          </a:bodyPr>
          <a:lstStyle/>
          <a:p>
            <a:r>
              <a:rPr lang="en-US" sz="4000" dirty="0" smtClean="0">
                <a:latin typeface="Arabic Typesetting" pitchFamily="66" charset="-78"/>
                <a:cs typeface="Arabic Typesetting" pitchFamily="66" charset="-78"/>
              </a:rPr>
              <a:t>On a day to day basis, members of a traditional community would have some limited amount of freedom.  They don’t have to build tools or hunt on any particular day.  However, the needs and wants of the tribe dictate everyone’s agenda from day to day.  Therefore, freedom is very limited; everyone is dependent upon everyone else just to satisfy basic needs and survive. </a:t>
            </a:r>
            <a:endParaRPr lang="en-US" sz="40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255584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sz="3200" dirty="0" smtClean="0">
                <a:latin typeface="Arabic Typesetting" pitchFamily="66" charset="-78"/>
                <a:cs typeface="Arabic Typesetting" pitchFamily="66" charset="-78"/>
              </a:rPr>
              <a:t>Traditional Societies in the world today</a:t>
            </a:r>
            <a:endParaRPr lang="en-US" sz="3200" dirty="0">
              <a:latin typeface="Arabic Typesetting" pitchFamily="66" charset="-78"/>
              <a:cs typeface="Arabic Typesetting" pitchFamily="66" charset="-78"/>
            </a:endParaRPr>
          </a:p>
        </p:txBody>
      </p:sp>
      <p:sp>
        <p:nvSpPr>
          <p:cNvPr id="6" name="Text Placeholder 5"/>
          <p:cNvSpPr>
            <a:spLocks noGrp="1"/>
          </p:cNvSpPr>
          <p:nvPr>
            <p:ph type="body" idx="2"/>
          </p:nvPr>
        </p:nvSpPr>
        <p:spPr/>
        <p:txBody>
          <a:bodyPr>
            <a:normAutofit/>
          </a:bodyPr>
          <a:lstStyle/>
          <a:p>
            <a:r>
              <a:rPr lang="en-US" sz="2000" dirty="0" smtClean="0">
                <a:latin typeface="Arabic Typesetting" pitchFamily="66" charset="-78"/>
                <a:cs typeface="Arabic Typesetting" pitchFamily="66" charset="-78"/>
              </a:rPr>
              <a:t>Traditional Societies still exist in a number of places in the world today, but their numbers are dwindling in an interconnected world with an interdependent economy: </a:t>
            </a:r>
          </a:p>
          <a:p>
            <a:endParaRPr lang="en-US" sz="2000" dirty="0">
              <a:latin typeface="Arabic Typesetting" pitchFamily="66" charset="-78"/>
              <a:cs typeface="Arabic Typesetting" pitchFamily="66" charset="-78"/>
            </a:endParaRPr>
          </a:p>
          <a:p>
            <a:pPr marL="285750" indent="-285750">
              <a:buFont typeface="Wingdings" pitchFamily="2" charset="2"/>
              <a:buChar char="§"/>
            </a:pPr>
            <a:r>
              <a:rPr lang="en-US" sz="2000" dirty="0" smtClean="0">
                <a:latin typeface="Arabic Typesetting" pitchFamily="66" charset="-78"/>
                <a:cs typeface="Arabic Typesetting" pitchFamily="66" charset="-78"/>
              </a:rPr>
              <a:t>Central America</a:t>
            </a:r>
          </a:p>
          <a:p>
            <a:pPr marL="285750" indent="-285750">
              <a:buFont typeface="Wingdings" pitchFamily="2" charset="2"/>
              <a:buChar char="§"/>
            </a:pPr>
            <a:endParaRPr lang="en-US" sz="2000" dirty="0">
              <a:latin typeface="Arabic Typesetting" pitchFamily="66" charset="-78"/>
              <a:cs typeface="Arabic Typesetting" pitchFamily="66" charset="-78"/>
            </a:endParaRPr>
          </a:p>
          <a:p>
            <a:pPr marL="285750" indent="-285750">
              <a:buFont typeface="Wingdings" pitchFamily="2" charset="2"/>
              <a:buChar char="§"/>
            </a:pPr>
            <a:r>
              <a:rPr lang="en-US" sz="2000" dirty="0" smtClean="0">
                <a:latin typeface="Arabic Typesetting" pitchFamily="66" charset="-78"/>
                <a:cs typeface="Arabic Typesetting" pitchFamily="66" charset="-78"/>
              </a:rPr>
              <a:t>South America</a:t>
            </a:r>
          </a:p>
          <a:p>
            <a:pPr marL="285750" indent="-285750">
              <a:buFont typeface="Wingdings" pitchFamily="2" charset="2"/>
              <a:buChar char="§"/>
            </a:pPr>
            <a:endParaRPr lang="en-US" sz="2000" dirty="0">
              <a:latin typeface="Arabic Typesetting" pitchFamily="66" charset="-78"/>
              <a:cs typeface="Arabic Typesetting" pitchFamily="66" charset="-78"/>
            </a:endParaRPr>
          </a:p>
          <a:p>
            <a:pPr marL="285750" indent="-285750">
              <a:buFont typeface="Wingdings" pitchFamily="2" charset="2"/>
              <a:buChar char="§"/>
            </a:pPr>
            <a:r>
              <a:rPr lang="en-US" sz="2000" dirty="0" smtClean="0">
                <a:latin typeface="Arabic Typesetting" pitchFamily="66" charset="-78"/>
                <a:cs typeface="Arabic Typesetting" pitchFamily="66" charset="-78"/>
              </a:rPr>
              <a:t>Africa</a:t>
            </a:r>
          </a:p>
          <a:p>
            <a:pPr marL="285750" indent="-285750">
              <a:buFont typeface="Wingdings" pitchFamily="2" charset="2"/>
              <a:buChar char="§"/>
            </a:pPr>
            <a:endParaRPr lang="en-US" sz="2000" dirty="0">
              <a:latin typeface="Arabic Typesetting" pitchFamily="66" charset="-78"/>
              <a:cs typeface="Arabic Typesetting" pitchFamily="66" charset="-78"/>
            </a:endParaRPr>
          </a:p>
          <a:p>
            <a:pPr marL="285750" indent="-285750">
              <a:buFont typeface="Wingdings" pitchFamily="2" charset="2"/>
              <a:buChar char="§"/>
            </a:pPr>
            <a:r>
              <a:rPr lang="en-US" sz="2000" dirty="0" smtClean="0">
                <a:latin typeface="Arabic Typesetting" pitchFamily="66" charset="-78"/>
                <a:cs typeface="Arabic Typesetting" pitchFamily="66" charset="-78"/>
              </a:rPr>
              <a:t>Asia</a:t>
            </a:r>
            <a:endParaRPr lang="en-US" sz="2000" dirty="0">
              <a:latin typeface="Arabic Typesetting" pitchFamily="66" charset="-78"/>
              <a:cs typeface="Arabic Typesetting" pitchFamily="66" charset="-78"/>
            </a:endParaRPr>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429000" y="685800"/>
            <a:ext cx="5148581" cy="4657800"/>
          </a:xfrm>
        </p:spPr>
      </p:pic>
    </p:spTree>
    <p:extLst>
      <p:ext uri="{BB962C8B-B14F-4D97-AF65-F5344CB8AC3E}">
        <p14:creationId xmlns:p14="http://schemas.microsoft.com/office/powerpoint/2010/main" val="2182824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pPr algn="ctr"/>
            <a:r>
              <a:rPr lang="en-US" sz="3600" dirty="0" smtClean="0">
                <a:latin typeface="Arabic Typesetting" pitchFamily="66" charset="-78"/>
                <a:cs typeface="Arabic Typesetting" pitchFamily="66" charset="-78"/>
              </a:rPr>
              <a:t>Command economies</a:t>
            </a:r>
            <a:endParaRPr lang="en-US" sz="3600" dirty="0">
              <a:latin typeface="Arabic Typesetting" pitchFamily="66" charset="-78"/>
              <a:cs typeface="Arabic Typesetting" pitchFamily="66" charset="-78"/>
            </a:endParaRPr>
          </a:p>
        </p:txBody>
      </p:sp>
      <p:sp>
        <p:nvSpPr>
          <p:cNvPr id="7" name="Text Placeholder 6"/>
          <p:cNvSpPr>
            <a:spLocks noGrp="1"/>
          </p:cNvSpPr>
          <p:nvPr>
            <p:ph type="body" idx="2"/>
          </p:nvPr>
        </p:nvSpPr>
        <p:spPr/>
        <p:txBody>
          <a:bodyPr>
            <a:normAutofit fontScale="92500" lnSpcReduction="10000"/>
          </a:bodyPr>
          <a:lstStyle/>
          <a:p>
            <a:r>
              <a:rPr lang="en-US" sz="2800" dirty="0" smtClean="0">
                <a:latin typeface="Arabic Typesetting" pitchFamily="66" charset="-78"/>
                <a:cs typeface="Arabic Typesetting" pitchFamily="66" charset="-78"/>
              </a:rPr>
              <a:t>Command economies are economies where the government or  central authority  owns or controls the factors of production and makes the basic economic decisions.  The government is usually in charge of key parts of the economy like transportation, communication, banking, or the manufacturing of certain goods</a:t>
            </a:r>
            <a:r>
              <a:rPr lang="en-US" dirty="0" smtClean="0"/>
              <a:t>. </a:t>
            </a:r>
            <a:endParaRPr lang="en-US" dirty="0"/>
          </a:p>
        </p:txBody>
      </p:sp>
      <p:pic>
        <p:nvPicPr>
          <p:cNvPr id="10" name="Content Placeholder 9"/>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495799" y="461006"/>
            <a:ext cx="3187665" cy="4644394"/>
          </a:xfrm>
        </p:spPr>
      </p:pic>
    </p:spTree>
    <p:extLst>
      <p:ext uri="{BB962C8B-B14F-4D97-AF65-F5344CB8AC3E}">
        <p14:creationId xmlns:p14="http://schemas.microsoft.com/office/powerpoint/2010/main" val="3670913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latin typeface="Arabic Typesetting" pitchFamily="66" charset="-78"/>
                <a:cs typeface="Arabic Typesetting" pitchFamily="66" charset="-78"/>
              </a:rPr>
              <a:t>The government controls all</a:t>
            </a:r>
            <a:endParaRPr lang="en-US" dirty="0">
              <a:latin typeface="Arabic Typesetting" pitchFamily="66" charset="-78"/>
              <a:cs typeface="Arabic Typesetting" pitchFamily="66" charset="-78"/>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143000"/>
            <a:ext cx="6553200" cy="4759168"/>
          </a:xfrm>
        </p:spPr>
      </p:pic>
      <p:sp>
        <p:nvSpPr>
          <p:cNvPr id="8" name="Rounded Rectangle 7"/>
          <p:cNvSpPr/>
          <p:nvPr/>
        </p:nvSpPr>
        <p:spPr>
          <a:xfrm>
            <a:off x="914400" y="5562600"/>
            <a:ext cx="7467600" cy="1143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2000" dirty="0" smtClean="0">
                <a:latin typeface="Arabic Typesetting" pitchFamily="66" charset="-78"/>
                <a:cs typeface="Arabic Typesetting" pitchFamily="66" charset="-78"/>
              </a:rPr>
              <a:t>In command economies like Maoism – a form of communist rule practiced in China while Mao Zedong was in power – the government controlled every aspect of people’s lives and the economy.  They controlled transportation, communication, banking, and every farm production. </a:t>
            </a:r>
            <a:endParaRPr lang="en-US" sz="20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52904935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282</TotalTime>
  <Words>1388</Words>
  <Application>Microsoft Office PowerPoint</Application>
  <PresentationFormat>On-screen Show (4:3)</PresentationFormat>
  <Paragraphs>83</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Trek</vt:lpstr>
      <vt:lpstr>Three types of economies</vt:lpstr>
      <vt:lpstr>Three Economic systems </vt:lpstr>
      <vt:lpstr>Traditional economies</vt:lpstr>
      <vt:lpstr>The Family is the basic Economic Unit</vt:lpstr>
      <vt:lpstr>Customs and assessment of needs</vt:lpstr>
      <vt:lpstr>Freedom in Traditional society? </vt:lpstr>
      <vt:lpstr>Traditional Societies in the world today</vt:lpstr>
      <vt:lpstr>Command economies</vt:lpstr>
      <vt:lpstr>The government controls all</vt:lpstr>
      <vt:lpstr>Command economies in history</vt:lpstr>
      <vt:lpstr>Little choice for consumers</vt:lpstr>
      <vt:lpstr>Distribution of goods in a command economy</vt:lpstr>
      <vt:lpstr>Market economies</vt:lpstr>
      <vt:lpstr>Economic Decisions in the Free Market</vt:lpstr>
      <vt:lpstr>Market economics characteristics</vt:lpstr>
      <vt:lpstr>Competition in free markets</vt:lpstr>
      <vt:lpstr>profits</vt:lpstr>
      <vt:lpstr>How would the profit motive influence business owners or workers in a market economy?</vt:lpstr>
      <vt:lpstr>VOCABULARY TERMS: </vt:lpstr>
      <vt:lpstr>Mixed Economies</vt:lpstr>
      <vt:lpstr>China’s economy</vt:lpstr>
      <vt:lpstr>The United States Economy</vt:lpstr>
      <vt:lpstr>The United States Economy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Three</dc:title>
  <dc:creator>Adam</dc:creator>
  <cp:lastModifiedBy>Adam</cp:lastModifiedBy>
  <cp:revision>16</cp:revision>
  <dcterms:created xsi:type="dcterms:W3CDTF">2013-08-07T21:18:49Z</dcterms:created>
  <dcterms:modified xsi:type="dcterms:W3CDTF">2013-08-08T02:01:20Z</dcterms:modified>
</cp:coreProperties>
</file>